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rimo" panose="020B0604020202020204" charset="0"/>
      <p:regular r:id="rId12"/>
    </p:embeddedFont>
    <p:embeddedFont>
      <p:font typeface="Consolas" panose="020B0609020204030204" pitchFamily="49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033" autoAdjust="0"/>
  </p:normalViewPr>
  <p:slideViewPr>
    <p:cSldViewPr snapToGrid="0" snapToObjects="1">
      <p:cViewPr varScale="1">
        <p:scale>
          <a:sx n="69" d="100"/>
          <a:sy n="69" d="100"/>
        </p:scale>
        <p:origin x="6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103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1104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Classroom Scheduling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9311268" y="3579542"/>
            <a:ext cx="2645346" cy="791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BY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575288" y="4371279"/>
            <a:ext cx="3381326" cy="1247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JANANI S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245519"/>
            <a:ext cx="7468553" cy="1056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Problem Definition and Stakeholders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837724" y="3638074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Core Problems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837724" y="4036576"/>
            <a:ext cx="3515320" cy="502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 centralized system for classroom allocation.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837724" y="4586288"/>
            <a:ext cx="3515320" cy="502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Manual scheduling causes conflicts and inefficiency.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37724" y="5135999"/>
            <a:ext cx="3515320" cy="502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Difficulty in tracking rooms, classes, and instructors.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37724" y="5685711"/>
            <a:ext cx="3515320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Lack of real-time availability information.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4798576" y="3638074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Stakeholders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798576" y="4036576"/>
            <a:ext cx="3515320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University Administration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4798576" y="4334947"/>
            <a:ext cx="3515320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Faculty / Instructors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4798576" y="4633317"/>
            <a:ext cx="3515320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Students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4798576" y="4931688"/>
            <a:ext cx="3515320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Academic Coordinators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4798576" y="5230058"/>
            <a:ext cx="3515320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IT / Database Administrators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448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52505"/>
            <a:ext cx="5309235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Requirements Engineering</a:t>
            </a:r>
            <a:endParaRPr lang="en-US" sz="2850" dirty="0"/>
          </a:p>
        </p:txBody>
      </p:sp>
      <p:sp>
        <p:nvSpPr>
          <p:cNvPr id="4" name="Shape 1"/>
          <p:cNvSpPr/>
          <p:nvPr/>
        </p:nvSpPr>
        <p:spPr>
          <a:xfrm>
            <a:off x="837724" y="4461748"/>
            <a:ext cx="6426875" cy="1860233"/>
          </a:xfrm>
          <a:prstGeom prst="roundRect">
            <a:avLst>
              <a:gd name="adj" fmla="val 5899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14864" y="4461748"/>
            <a:ext cx="91440" cy="1860233"/>
          </a:xfrm>
          <a:prstGeom prst="roundRect">
            <a:avLst>
              <a:gd name="adj" fmla="val 25525"/>
            </a:avLst>
          </a:prstGeom>
          <a:solidFill>
            <a:srgbClr val="8061FF"/>
          </a:solidFill>
          <a:ln/>
        </p:spPr>
      </p:sp>
      <p:sp>
        <p:nvSpPr>
          <p:cNvPr id="6" name="Text 3"/>
          <p:cNvSpPr/>
          <p:nvPr/>
        </p:nvSpPr>
        <p:spPr>
          <a:xfrm>
            <a:off x="1084659" y="4640104"/>
            <a:ext cx="3049429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Functional Requirements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84659" y="4975265"/>
            <a:ext cx="6001583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Register and manage classrooms effectively.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1084659" y="5216009"/>
            <a:ext cx="6001583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Assign instructors to courses with ease.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1084659" y="5456753"/>
            <a:ext cx="6001583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Schedule classes efficiently, avoiding conflicts.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1084659" y="5697498"/>
            <a:ext cx="6001583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Manage and update timetables in real-time.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1084659" y="5938242"/>
            <a:ext cx="6001583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Generate comprehensive reports for analysis.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7365683" y="4461748"/>
            <a:ext cx="6426994" cy="1860233"/>
          </a:xfrm>
          <a:prstGeom prst="roundRect">
            <a:avLst>
              <a:gd name="adj" fmla="val 5899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342823" y="4461748"/>
            <a:ext cx="91440" cy="1860233"/>
          </a:xfrm>
          <a:prstGeom prst="roundRect">
            <a:avLst>
              <a:gd name="adj" fmla="val 25525"/>
            </a:avLst>
          </a:prstGeom>
          <a:solidFill>
            <a:srgbClr val="8061FF"/>
          </a:solidFill>
          <a:ln/>
        </p:spPr>
      </p:sp>
      <p:sp>
        <p:nvSpPr>
          <p:cNvPr id="14" name="Text 11"/>
          <p:cNvSpPr/>
          <p:nvPr/>
        </p:nvSpPr>
        <p:spPr>
          <a:xfrm>
            <a:off x="7612618" y="4640104"/>
            <a:ext cx="2690455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Critical Business Rules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612618" y="4975265"/>
            <a:ext cx="6001703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classroom cannot be simultaneously used by two classes.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7612618" y="5216009"/>
            <a:ext cx="6001703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faculty member cannot handle multiple classes in the same time slot.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7612618" y="5456753"/>
            <a:ext cx="6001703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Classroom capacity must always match the number of enrolled students.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448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08214"/>
            <a:ext cx="6071235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Conceptual Data Model (ERD)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837724" y="4417457"/>
            <a:ext cx="12954952" cy="410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Developing a robust data model is crucial for the system's foundation. We identify the core entities, their relationships, and essential attributes to ensure data integrity and system functionality.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837724" y="5043011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Entities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837724" y="5372814"/>
            <a:ext cx="6287691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Classroom: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Physical spaces for learning.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837724" y="5613559"/>
            <a:ext cx="6287691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Course: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Academic subjects offered.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837724" y="5854303"/>
            <a:ext cx="6287691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Instructor: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Educators teaching the courses.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837724" y="6095048"/>
            <a:ext cx="6287691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Schedule: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Defines when and where classes occur.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512606" y="5043011"/>
            <a:ext cx="2828330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Relationships and Attributes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12606" y="5372814"/>
            <a:ext cx="6287691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Classroom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→ </a:t>
            </a:r>
            <a:r>
              <a:rPr lang="en-US" sz="12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Schedule: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One-to-many (1:M). </a:t>
            </a: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Classroom_Id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512606" y="5621179"/>
            <a:ext cx="6287691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Course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→ </a:t>
            </a:r>
            <a:r>
              <a:rPr lang="en-US" sz="12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Schedule: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One-to-many (1:M). </a:t>
            </a: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Course_id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7512606" y="5869543"/>
            <a:ext cx="6287691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Instructor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→ </a:t>
            </a:r>
            <a:r>
              <a:rPr lang="en-US" sz="12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Schedule: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One-to-many (1:M). </a:t>
            </a: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Instructor_id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7512606" y="6117908"/>
            <a:ext cx="6287691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Schedule: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Schedule_id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51863" y="0"/>
            <a:ext cx="7261951" cy="4254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ER Diagram</a:t>
            </a:r>
            <a:endParaRPr lang="en-US" sz="44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9BE3B87-67D9-B205-1E35-486F4B512B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16586" y="3962400"/>
            <a:ext cx="6709317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65D90-9ADB-ABD9-780B-25E471276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29" y="947854"/>
            <a:ext cx="13286942" cy="64788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62770"/>
            <a:ext cx="3923943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Logical Data Model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324124" y="2772013"/>
            <a:ext cx="7468553" cy="410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logical data model translates the conceptual design into a detailed structure, specifying data types and constraints for each entity. This forms the blueprint for database implementation.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324124" y="3397568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Classroom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324124" y="3727371"/>
            <a:ext cx="3544491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Classroom_id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INT (Primary Key)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324124" y="3975735"/>
            <a:ext cx="3544491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Room_no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INT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6324124" y="4224099"/>
            <a:ext cx="3544491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Capacity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INT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6324124" y="4538186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Instructor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324124" y="4867989"/>
            <a:ext cx="3544491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Instructor_id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INT (Primary Key)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324124" y="5116354"/>
            <a:ext cx="3544491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Instructor_name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VARCHAR(50)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10255806" y="3397568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Course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10255806" y="3727371"/>
            <a:ext cx="3544491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Course_id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INT (Primary Key)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10255806" y="3975735"/>
            <a:ext cx="3544491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Course_name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VARCHAR(50)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10255806" y="4289822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Schedule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10255806" y="4619625"/>
            <a:ext cx="3544491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Schedule_id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INT (Primary Key)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10255806" y="4867989"/>
            <a:ext cx="3544491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Classroom_id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INT (Foreign Key)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10255806" y="5116354"/>
            <a:ext cx="3544491" cy="418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Date_and_time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INT (Placeholder for DateTime)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10255806" y="5570101"/>
            <a:ext cx="3544491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Course_id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INT (Foreign Key)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10255806" y="5818465"/>
            <a:ext cx="3544491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Instructor_id</a:t>
            </a: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INT (Foreign Key)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483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008" y="1985486"/>
            <a:ext cx="458116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Physical Model (SQL Schema)</a:t>
            </a:r>
            <a:endParaRPr lang="en-US" sz="2150" dirty="0"/>
          </a:p>
        </p:txBody>
      </p:sp>
      <p:sp>
        <p:nvSpPr>
          <p:cNvPr id="4" name="Text 1"/>
          <p:cNvSpPr/>
          <p:nvPr/>
        </p:nvSpPr>
        <p:spPr>
          <a:xfrm>
            <a:off x="639008" y="2450068"/>
            <a:ext cx="13352383" cy="156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physical model details the actual database schema, including SQL `CREATE TABLE` statements. This ensures proper data storage and relationships, ready for deployment.</a:t>
            </a:r>
            <a:endParaRPr lang="en-US" sz="900" dirty="0"/>
          </a:p>
        </p:txBody>
      </p:sp>
      <p:sp>
        <p:nvSpPr>
          <p:cNvPr id="5" name="Shape 2"/>
          <p:cNvSpPr/>
          <p:nvPr/>
        </p:nvSpPr>
        <p:spPr>
          <a:xfrm>
            <a:off x="639008" y="2693432"/>
            <a:ext cx="13352383" cy="5035153"/>
          </a:xfrm>
          <a:prstGeom prst="roundRect">
            <a:avLst>
              <a:gd name="adj" fmla="val 354"/>
            </a:avLst>
          </a:prstGeom>
          <a:solidFill>
            <a:srgbClr val="191740"/>
          </a:solidFill>
          <a:ln/>
        </p:spPr>
      </p:sp>
      <p:sp>
        <p:nvSpPr>
          <p:cNvPr id="6" name="Shape 3"/>
          <p:cNvSpPr/>
          <p:nvPr/>
        </p:nvSpPr>
        <p:spPr>
          <a:xfrm>
            <a:off x="633174" y="2693432"/>
            <a:ext cx="13364051" cy="5035153"/>
          </a:xfrm>
          <a:prstGeom prst="roundRect">
            <a:avLst>
              <a:gd name="adj" fmla="val 354"/>
            </a:avLst>
          </a:prstGeom>
          <a:solidFill>
            <a:srgbClr val="191740"/>
          </a:solidFill>
          <a:ln/>
        </p:spPr>
      </p:sp>
      <p:sp>
        <p:nvSpPr>
          <p:cNvPr id="7" name="Text 4"/>
          <p:cNvSpPr/>
          <p:nvPr/>
        </p:nvSpPr>
        <p:spPr>
          <a:xfrm>
            <a:off x="751761" y="2782372"/>
            <a:ext cx="13126879" cy="4857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Classroom (
 classroom_id INT PRIMARY KEY,
 room_number VARCHAR(10) NOT NULL,
 building_name VARCHAR(50),
 capacity INT NOT NULL
);
CREATE TABLE Instructor (
 instructor_id INT PRIMARY KEY,
 instructor_name VARCHAR(50)
);
CREATE TABLE Course (
 course_id INT PRIMARY KEY,
 course_name VARCHAR(50) NOT NULL,
 credits INT,
 department VARCHAR(50)
);
CREATE TABLE Schedule (
 schedule_id INT PRIMARY KEY,
 schedule_date DATE NOT NULL,
 time_slot VARCHAR(20) NOT NULL,
 classroom_id INT,
 instructor_id INT,
 course_id INT,
 FOREIGN KEY (classroom_id) REFERENCES Classroom(classroom_id),
 FOREIGN KEY (instructor_id) REFERENCES Instructor(instructor_id),
 FOREIGN KEY (course_id) REFERENCES Course(course_id)
);
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83901"/>
            <a:ext cx="4825008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Ingestion &amp; Testing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837724" y="2293144"/>
            <a:ext cx="7468553" cy="410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Initial data ingestion is critical for populating the database and verifying the schema's integrity. These sample `INSERT` statements demonstrate how data will be added to the system.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837724" y="2817614"/>
            <a:ext cx="7468553" cy="3728085"/>
          </a:xfrm>
          <a:prstGeom prst="roundRect">
            <a:avLst>
              <a:gd name="adj" fmla="val 626"/>
            </a:avLst>
          </a:prstGeom>
          <a:solidFill>
            <a:srgbClr val="2B2952"/>
          </a:solidFill>
          <a:ln/>
        </p:spPr>
      </p:sp>
      <p:sp>
        <p:nvSpPr>
          <p:cNvPr id="6" name="Shape 3"/>
          <p:cNvSpPr/>
          <p:nvPr/>
        </p:nvSpPr>
        <p:spPr>
          <a:xfrm>
            <a:off x="837724" y="2817614"/>
            <a:ext cx="7468553" cy="856178"/>
          </a:xfrm>
          <a:prstGeom prst="roundRect">
            <a:avLst>
              <a:gd name="adj" fmla="val 2726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938808" y="2918698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Classroom Data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938808" y="3208020"/>
            <a:ext cx="7266384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 INTO Classroom VALUES (1, 'C101', 'Main Building', 60);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837724" y="3673793"/>
            <a:ext cx="7468553" cy="1007864"/>
          </a:xfrm>
          <a:prstGeom prst="rect">
            <a:avLst/>
          </a:prstGeom>
          <a:solidFill>
            <a:srgbClr val="2B2952"/>
          </a:solidFill>
          <a:ln/>
        </p:spPr>
      </p:sp>
      <p:sp>
        <p:nvSpPr>
          <p:cNvPr id="10" name="Shape 7"/>
          <p:cNvSpPr/>
          <p:nvPr/>
        </p:nvSpPr>
        <p:spPr>
          <a:xfrm>
            <a:off x="837724" y="3673793"/>
            <a:ext cx="7468553" cy="22860"/>
          </a:xfrm>
          <a:prstGeom prst="roundRect">
            <a:avLst>
              <a:gd name="adj" fmla="val 102098"/>
            </a:avLst>
          </a:prstGeom>
          <a:solidFill>
            <a:srgbClr val="44426B"/>
          </a:solidFill>
          <a:ln/>
        </p:spPr>
      </p:sp>
      <p:sp>
        <p:nvSpPr>
          <p:cNvPr id="11" name="Shape 8"/>
          <p:cNvSpPr/>
          <p:nvPr/>
        </p:nvSpPr>
        <p:spPr>
          <a:xfrm>
            <a:off x="4377452" y="3490734"/>
            <a:ext cx="388977" cy="388977"/>
          </a:xfrm>
          <a:prstGeom prst="roundRect">
            <a:avLst>
              <a:gd name="adj" fmla="val 6000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4726" y="3588008"/>
            <a:ext cx="194429" cy="194429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938808" y="3926562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Instructor Data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938808" y="4215884"/>
            <a:ext cx="7266384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 INTO Instructor VALUES (1, 'Dr. Kumar');</a:t>
            </a:r>
            <a:endParaRPr lang="en-US" sz="1200" dirty="0"/>
          </a:p>
        </p:txBody>
      </p:sp>
      <p:sp>
        <p:nvSpPr>
          <p:cNvPr id="15" name="Shape 11"/>
          <p:cNvSpPr/>
          <p:nvPr/>
        </p:nvSpPr>
        <p:spPr>
          <a:xfrm>
            <a:off x="837724" y="4681657"/>
            <a:ext cx="7468553" cy="1007864"/>
          </a:xfrm>
          <a:prstGeom prst="rect">
            <a:avLst/>
          </a:prstGeom>
          <a:solidFill>
            <a:srgbClr val="2B2952"/>
          </a:solidFill>
          <a:ln/>
        </p:spPr>
      </p:sp>
      <p:sp>
        <p:nvSpPr>
          <p:cNvPr id="16" name="Shape 12"/>
          <p:cNvSpPr/>
          <p:nvPr/>
        </p:nvSpPr>
        <p:spPr>
          <a:xfrm>
            <a:off x="837724" y="4681657"/>
            <a:ext cx="7468553" cy="22860"/>
          </a:xfrm>
          <a:prstGeom prst="roundRect">
            <a:avLst>
              <a:gd name="adj" fmla="val 102098"/>
            </a:avLst>
          </a:prstGeom>
          <a:solidFill>
            <a:srgbClr val="44426B"/>
          </a:solidFill>
          <a:ln/>
        </p:spPr>
      </p:sp>
      <p:sp>
        <p:nvSpPr>
          <p:cNvPr id="17" name="Shape 13"/>
          <p:cNvSpPr/>
          <p:nvPr/>
        </p:nvSpPr>
        <p:spPr>
          <a:xfrm>
            <a:off x="4377452" y="4498598"/>
            <a:ext cx="388977" cy="388977"/>
          </a:xfrm>
          <a:prstGeom prst="roundRect">
            <a:avLst>
              <a:gd name="adj" fmla="val 6000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4726" y="4595872"/>
            <a:ext cx="194429" cy="194429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38808" y="4934426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Course Data</a:t>
            </a:r>
            <a:endParaRPr lang="en-US" sz="1400" dirty="0"/>
          </a:p>
        </p:txBody>
      </p:sp>
      <p:sp>
        <p:nvSpPr>
          <p:cNvPr id="20" name="Text 15"/>
          <p:cNvSpPr/>
          <p:nvPr/>
        </p:nvSpPr>
        <p:spPr>
          <a:xfrm>
            <a:off x="938808" y="5223748"/>
            <a:ext cx="7266384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 INTO Course VALUES (101, 'Database Systems', 3, 'Computer Science');</a:t>
            </a:r>
            <a:endParaRPr lang="en-US" sz="1200" dirty="0"/>
          </a:p>
        </p:txBody>
      </p:sp>
      <p:sp>
        <p:nvSpPr>
          <p:cNvPr id="21" name="Shape 16"/>
          <p:cNvSpPr/>
          <p:nvPr/>
        </p:nvSpPr>
        <p:spPr>
          <a:xfrm>
            <a:off x="837724" y="5689521"/>
            <a:ext cx="7468553" cy="856178"/>
          </a:xfrm>
          <a:prstGeom prst="rect">
            <a:avLst/>
          </a:prstGeom>
          <a:solidFill>
            <a:srgbClr val="2B2952"/>
          </a:solidFill>
          <a:ln/>
        </p:spPr>
      </p:sp>
      <p:sp>
        <p:nvSpPr>
          <p:cNvPr id="22" name="Shape 17"/>
          <p:cNvSpPr/>
          <p:nvPr/>
        </p:nvSpPr>
        <p:spPr>
          <a:xfrm>
            <a:off x="837724" y="5689521"/>
            <a:ext cx="7468553" cy="22860"/>
          </a:xfrm>
          <a:prstGeom prst="roundRect">
            <a:avLst>
              <a:gd name="adj" fmla="val 102098"/>
            </a:avLst>
          </a:prstGeom>
          <a:solidFill>
            <a:srgbClr val="44426B"/>
          </a:solidFill>
          <a:ln/>
        </p:spPr>
      </p:sp>
      <p:sp>
        <p:nvSpPr>
          <p:cNvPr id="23" name="Shape 18"/>
          <p:cNvSpPr/>
          <p:nvPr/>
        </p:nvSpPr>
        <p:spPr>
          <a:xfrm>
            <a:off x="4377452" y="5506462"/>
            <a:ext cx="388977" cy="388977"/>
          </a:xfrm>
          <a:prstGeom prst="roundRect">
            <a:avLst>
              <a:gd name="adj" fmla="val 6000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4726" y="5603736"/>
            <a:ext cx="194429" cy="194429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938808" y="5942290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Schedule Entry</a:t>
            </a:r>
            <a:endParaRPr lang="en-US" sz="1400" dirty="0"/>
          </a:p>
        </p:txBody>
      </p:sp>
      <p:sp>
        <p:nvSpPr>
          <p:cNvPr id="26" name="Text 20"/>
          <p:cNvSpPr/>
          <p:nvPr/>
        </p:nvSpPr>
        <p:spPr>
          <a:xfrm>
            <a:off x="938808" y="6231612"/>
            <a:ext cx="7266384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 INTO Schedule VALUES (1, '2026-01-23', '10:00-11:00', 1, 1, 101);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89810"/>
            <a:ext cx="5259824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Query and Analytics Layer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37724" y="2949535"/>
            <a:ext cx="12954952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query and analytics layer enables powerful insights into scheduling efficiency and resource utilization. These example queries provide foundational reporting capabilities.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837724" y="3268623"/>
            <a:ext cx="4250888" cy="1498044"/>
          </a:xfrm>
          <a:prstGeom prst="roundRect">
            <a:avLst>
              <a:gd name="adj" fmla="val 1558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16079" y="3446978"/>
            <a:ext cx="2207181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Retrieve All Schedules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1016079" y="3736300"/>
            <a:ext cx="3894177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Schedule;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189696" y="3268623"/>
            <a:ext cx="4250888" cy="1498044"/>
          </a:xfrm>
          <a:prstGeom prst="roundRect">
            <a:avLst>
              <a:gd name="adj" fmla="val 1558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68052" y="3446978"/>
            <a:ext cx="2644021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Find Available Classrooms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5368052" y="3736300"/>
            <a:ext cx="3894177" cy="852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Classroom WHERE classroom_id NOT IN (SELECT classroom_id FROM Schedule WHERE schedule_date = '2026-01-23' AND time_slot = '10:00-11:00');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9541669" y="3268623"/>
            <a:ext cx="4251008" cy="1498044"/>
          </a:xfrm>
          <a:prstGeom prst="roundRect">
            <a:avLst>
              <a:gd name="adj" fmla="val 1558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720024" y="3446978"/>
            <a:ext cx="2879050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Instructor Workload Analysis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9720024" y="3736300"/>
            <a:ext cx="3894296" cy="42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instructor_id, COUNT(*) AS total_classes FROM Schedule GROUP BY instructor_id;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837724" y="4867751"/>
            <a:ext cx="6426875" cy="1072039"/>
          </a:xfrm>
          <a:prstGeom prst="roundRect">
            <a:avLst>
              <a:gd name="adj" fmla="val 2177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16079" y="5046107"/>
            <a:ext cx="2675453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Classroom Usage Patterns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1016079" y="5335429"/>
            <a:ext cx="6070163" cy="42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classroom_id, COUNT(*) AS usage_count FROM Schedule GROUP BY classroom_id;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7365683" y="4867751"/>
            <a:ext cx="6426994" cy="1072039"/>
          </a:xfrm>
          <a:prstGeom prst="roundRect">
            <a:avLst>
              <a:gd name="adj" fmla="val 2177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544038" y="5046107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Popular Courses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7544038" y="5335429"/>
            <a:ext cx="6070282" cy="42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course_id, COUNT(*) AS total_classes FROM Schedule GROUP BY course_id ORDER BY total_classes DESC;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885</Words>
  <Application>Microsoft Office PowerPoint</Application>
  <PresentationFormat>Custom</PresentationFormat>
  <Paragraphs>91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Syne Bold</vt:lpstr>
      <vt:lpstr>Arimo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janani s</dc:creator>
  <cp:lastModifiedBy>janani s</cp:lastModifiedBy>
  <cp:revision>2</cp:revision>
  <dcterms:created xsi:type="dcterms:W3CDTF">2026-01-23T15:51:25Z</dcterms:created>
  <dcterms:modified xsi:type="dcterms:W3CDTF">2026-01-26T12:45:53Z</dcterms:modified>
</cp:coreProperties>
</file>